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2" r:id="rId3"/>
    <p:sldId id="263" r:id="rId4"/>
    <p:sldId id="260" r:id="rId5"/>
    <p:sldId id="257" r:id="rId6"/>
    <p:sldId id="258" r:id="rId7"/>
    <p:sldId id="259" r:id="rId8"/>
    <p:sldId id="261"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5"/>
    <p:restoredTop sz="80749"/>
  </p:normalViewPr>
  <p:slideViewPr>
    <p:cSldViewPr snapToGrid="0" snapToObjects="1">
      <p:cViewPr varScale="1">
        <p:scale>
          <a:sx n="106" d="100"/>
          <a:sy n="106" d="100"/>
        </p:scale>
        <p:origin x="20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992D5-05D2-6A49-837E-DEA938DCEFD0}" type="datetimeFigureOut">
              <a:rPr lang="en-US" smtClean="0"/>
              <a:t>9/3/21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81F5D-EC5D-604F-93C0-632B2349623E}" type="slidenum">
              <a:rPr lang="en-US" smtClean="0"/>
              <a:t>‹#›</a:t>
            </a:fld>
            <a:endParaRPr lang="en-US"/>
          </a:p>
        </p:txBody>
      </p:sp>
    </p:spTree>
    <p:extLst>
      <p:ext uri="{BB962C8B-B14F-4D97-AF65-F5344CB8AC3E}">
        <p14:creationId xmlns:p14="http://schemas.microsoft.com/office/powerpoint/2010/main" val="3047135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Lars </a:t>
            </a:r>
            <a:r>
              <a:rPr lang="en-US" dirty="0" err="1"/>
              <a:t>Juhl</a:t>
            </a:r>
            <a:r>
              <a:rPr lang="en-US" dirty="0"/>
              <a:t> Jensen is one of the three PIs behind STRING-DB. These videos are relatively short and cover concepts more that details.</a:t>
            </a:r>
          </a:p>
        </p:txBody>
      </p:sp>
      <p:sp>
        <p:nvSpPr>
          <p:cNvPr id="4" name="Slide Number Placeholder 3"/>
          <p:cNvSpPr>
            <a:spLocks noGrp="1"/>
          </p:cNvSpPr>
          <p:nvPr>
            <p:ph type="sldNum" sz="quarter" idx="5"/>
          </p:nvPr>
        </p:nvSpPr>
        <p:spPr/>
        <p:txBody>
          <a:bodyPr/>
          <a:lstStyle/>
          <a:p>
            <a:fld id="{06D81F5D-EC5D-604F-93C0-632B2349623E}" type="slidenum">
              <a:rPr lang="en-US" smtClean="0"/>
              <a:t>2</a:t>
            </a:fld>
            <a:endParaRPr lang="en-US"/>
          </a:p>
        </p:txBody>
      </p:sp>
    </p:spTree>
    <p:extLst>
      <p:ext uri="{BB962C8B-B14F-4D97-AF65-F5344CB8AC3E}">
        <p14:creationId xmlns:p14="http://schemas.microsoft.com/office/powerpoint/2010/main" val="116192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read more about the concepts behind gene set enrichment at its Wikipedia page (https://</a:t>
            </a:r>
            <a:r>
              <a:rPr lang="en-US" dirty="0" err="1"/>
              <a:t>en.wikipedia.org</a:t>
            </a:r>
            <a:r>
              <a:rPr lang="en-US" dirty="0"/>
              <a:t>/wiki/</a:t>
            </a:r>
            <a:r>
              <a:rPr lang="en-US" dirty="0" err="1"/>
              <a:t>Gene_set_enrichment_analysis</a:t>
            </a:r>
            <a:r>
              <a:rPr lang="en-US" dirty="0"/>
              <a:t>). Biological processes involve collections (sets) of genes. Trying to paint a biological picture from hundreds to thousands of differentially abundant individual proteins is very challenging. The dimensionality reduction of considering sets of several genes hopefully simplifies the abundance changes and makes seeing the biological picture clearer. STRING-DB (https://</a:t>
            </a:r>
            <a:r>
              <a:rPr lang="en-US" dirty="0" err="1"/>
              <a:t>www.string-db.org</a:t>
            </a:r>
            <a:r>
              <a:rPr lang="en-US" dirty="0"/>
              <a:t>) can also do gene set enrichment analyses in a very elegant way.</a:t>
            </a:r>
          </a:p>
        </p:txBody>
      </p:sp>
      <p:sp>
        <p:nvSpPr>
          <p:cNvPr id="4" name="Slide Number Placeholder 3"/>
          <p:cNvSpPr>
            <a:spLocks noGrp="1"/>
          </p:cNvSpPr>
          <p:nvPr>
            <p:ph type="sldNum" sz="quarter" idx="5"/>
          </p:nvPr>
        </p:nvSpPr>
        <p:spPr/>
        <p:txBody>
          <a:bodyPr/>
          <a:lstStyle/>
          <a:p>
            <a:fld id="{06D81F5D-EC5D-604F-93C0-632B2349623E}" type="slidenum">
              <a:rPr lang="en-US" smtClean="0"/>
              <a:t>3</a:t>
            </a:fld>
            <a:endParaRPr lang="en-US"/>
          </a:p>
        </p:txBody>
      </p:sp>
    </p:spTree>
    <p:extLst>
      <p:ext uri="{BB962C8B-B14F-4D97-AF65-F5344CB8AC3E}">
        <p14:creationId xmlns:p14="http://schemas.microsoft.com/office/powerpoint/2010/main" val="514679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the STRING-DB website. You may get this landing page, or a cached page like on the next slide. SEARCH is the portal to the features we want.</a:t>
            </a:r>
          </a:p>
        </p:txBody>
      </p:sp>
      <p:sp>
        <p:nvSpPr>
          <p:cNvPr id="4" name="Slide Number Placeholder 3"/>
          <p:cNvSpPr>
            <a:spLocks noGrp="1"/>
          </p:cNvSpPr>
          <p:nvPr>
            <p:ph type="sldNum" sz="quarter" idx="5"/>
          </p:nvPr>
        </p:nvSpPr>
        <p:spPr/>
        <p:txBody>
          <a:bodyPr/>
          <a:lstStyle/>
          <a:p>
            <a:fld id="{06D81F5D-EC5D-604F-93C0-632B2349623E}" type="slidenum">
              <a:rPr lang="en-US" smtClean="0"/>
              <a:t>4</a:t>
            </a:fld>
            <a:endParaRPr lang="en-US"/>
          </a:p>
        </p:txBody>
      </p:sp>
    </p:spTree>
    <p:extLst>
      <p:ext uri="{BB962C8B-B14F-4D97-AF65-F5344CB8AC3E}">
        <p14:creationId xmlns:p14="http://schemas.microsoft.com/office/powerpoint/2010/main" val="1888122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idea with the set enrichment algorithms is that you input a list of identified proteins (your full set of IDs, not just statistically significant differentially abundant proteins) along with a ranking quantity. You can pick lots of things to serve as a ranking function depending on what you want to explore. In quantitative experiments, the log2 fold change value (for pair-wise comparisons) seems like a natural choice. The sign of the log distinguishes proteins whose abundance increased from those whose abundance decreased. The data we need to paste into the input box can be easily extracted from PAW results files and/or edgeR results files. We need the UniProt accession strings and the log2 fold change values. </a:t>
            </a:r>
          </a:p>
          <a:p>
            <a:endParaRPr lang="en-US" dirty="0"/>
          </a:p>
          <a:p>
            <a:r>
              <a:rPr lang="en-US" dirty="0"/>
              <a:t>Keep in mind that we are playing with protein/gene annotation terms. These are really only defined for a handful of model organisms. We can use yeast, mouse, and human accessions without any issues. Other species might require protein mapping to human, mouse, or yeast proteins to get ortholog accessions to use instead of the direct accessions. See https://</a:t>
            </a:r>
            <a:r>
              <a:rPr lang="en-US" dirty="0" err="1"/>
              <a:t>pwilmart.github.io</a:t>
            </a:r>
            <a:r>
              <a:rPr lang="en-US" dirty="0"/>
              <a:t>/blog/2019/10/14/orthologs-annotations for more about orthologs and annotations.</a:t>
            </a:r>
          </a:p>
        </p:txBody>
      </p:sp>
      <p:sp>
        <p:nvSpPr>
          <p:cNvPr id="4" name="Slide Number Placeholder 3"/>
          <p:cNvSpPr>
            <a:spLocks noGrp="1"/>
          </p:cNvSpPr>
          <p:nvPr>
            <p:ph type="sldNum" sz="quarter" idx="5"/>
          </p:nvPr>
        </p:nvSpPr>
        <p:spPr/>
        <p:txBody>
          <a:bodyPr/>
          <a:lstStyle/>
          <a:p>
            <a:fld id="{06D81F5D-EC5D-604F-93C0-632B2349623E}" type="slidenum">
              <a:rPr lang="en-US" smtClean="0"/>
              <a:t>5</a:t>
            </a:fld>
            <a:endParaRPr lang="en-US"/>
          </a:p>
        </p:txBody>
      </p:sp>
    </p:spTree>
    <p:extLst>
      <p:ext uri="{BB962C8B-B14F-4D97-AF65-F5344CB8AC3E}">
        <p14:creationId xmlns:p14="http://schemas.microsoft.com/office/powerpoint/2010/main" val="297429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have entered the protein accessions, log2 FC value pairs and clicked SEARCH, you will see the results of the accession lookups. If we have used the canonical reference proteomes from UniProt, we should get the majority of the proteins successfully mapped to the internal STRING-DB databases. The FASTA file you pick for the search engine is critical in proteomics data analysis. Clicking on the CONTINUE button will start the enrichment analysis.</a:t>
            </a:r>
          </a:p>
        </p:txBody>
      </p:sp>
      <p:sp>
        <p:nvSpPr>
          <p:cNvPr id="4" name="Slide Number Placeholder 3"/>
          <p:cNvSpPr>
            <a:spLocks noGrp="1"/>
          </p:cNvSpPr>
          <p:nvPr>
            <p:ph type="sldNum" sz="quarter" idx="5"/>
          </p:nvPr>
        </p:nvSpPr>
        <p:spPr/>
        <p:txBody>
          <a:bodyPr/>
          <a:lstStyle/>
          <a:p>
            <a:fld id="{06D81F5D-EC5D-604F-93C0-632B2349623E}" type="slidenum">
              <a:rPr lang="en-US" smtClean="0"/>
              <a:t>6</a:t>
            </a:fld>
            <a:endParaRPr lang="en-US"/>
          </a:p>
        </p:txBody>
      </p:sp>
    </p:spTree>
    <p:extLst>
      <p:ext uri="{BB962C8B-B14F-4D97-AF65-F5344CB8AC3E}">
        <p14:creationId xmlns:p14="http://schemas.microsoft.com/office/powerpoint/2010/main" val="1343438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some quick computations, you will get a highly interactive presentation of the results. Enrichment is done in several categories. These are the table blocks on the right. Each table can be expanded. There are two view panels on the left. The top is the protein list ranked from lowest (most negative) log2FC to the highest log2FC (the long skinny plot shows the log2FC values in rank order). The bottom panel shows the highlighted proteins in the protein-protein interaction network view. The right table block lets you click on individual rows and see those proteins highlighted in the left panels. It takes a little time spent clicking on everything you can try and click on to get a sense on the interface. It is quite nice once you get the hang of it.</a:t>
            </a:r>
          </a:p>
        </p:txBody>
      </p:sp>
      <p:sp>
        <p:nvSpPr>
          <p:cNvPr id="4" name="Slide Number Placeholder 3"/>
          <p:cNvSpPr>
            <a:spLocks noGrp="1"/>
          </p:cNvSpPr>
          <p:nvPr>
            <p:ph type="sldNum" sz="quarter" idx="5"/>
          </p:nvPr>
        </p:nvSpPr>
        <p:spPr/>
        <p:txBody>
          <a:bodyPr/>
          <a:lstStyle/>
          <a:p>
            <a:fld id="{06D81F5D-EC5D-604F-93C0-632B2349623E}" type="slidenum">
              <a:rPr lang="en-US" smtClean="0"/>
              <a:t>7</a:t>
            </a:fld>
            <a:endParaRPr lang="en-US"/>
          </a:p>
        </p:txBody>
      </p:sp>
    </p:spTree>
    <p:extLst>
      <p:ext uri="{BB962C8B-B14F-4D97-AF65-F5344CB8AC3E}">
        <p14:creationId xmlns:p14="http://schemas.microsoft.com/office/powerpoint/2010/main" val="1058970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save all the results tables (the right table blocks) in TSV (tab-separated values) files. They can all be put together as tabs in an Excel workbook to make a nice summary file. A scientist with some experience with the system under study, can probably come to some biological understanding of an experiment after spending a little time exploring the results in this browser window. I am impressed with the clean interfaces and small number of steps to perform these analyses. Doing this without using R or notebooks is important to get the scientists who know the biology over the hurdle to look at the data. This last point is the single biggest challenge </a:t>
            </a:r>
            <a:r>
              <a:rPr lang="en-US"/>
              <a:t>in bioinformatics (ha-ha).</a:t>
            </a:r>
            <a:endParaRPr lang="en-US" dirty="0"/>
          </a:p>
        </p:txBody>
      </p:sp>
      <p:sp>
        <p:nvSpPr>
          <p:cNvPr id="4" name="Slide Number Placeholder 3"/>
          <p:cNvSpPr>
            <a:spLocks noGrp="1"/>
          </p:cNvSpPr>
          <p:nvPr>
            <p:ph type="sldNum" sz="quarter" idx="5"/>
          </p:nvPr>
        </p:nvSpPr>
        <p:spPr/>
        <p:txBody>
          <a:bodyPr/>
          <a:lstStyle/>
          <a:p>
            <a:fld id="{06D81F5D-EC5D-604F-93C0-632B2349623E}" type="slidenum">
              <a:rPr lang="en-US" smtClean="0"/>
              <a:t>8</a:t>
            </a:fld>
            <a:endParaRPr lang="en-US"/>
          </a:p>
        </p:txBody>
      </p:sp>
    </p:spTree>
    <p:extLst>
      <p:ext uri="{BB962C8B-B14F-4D97-AF65-F5344CB8AC3E}">
        <p14:creationId xmlns:p14="http://schemas.microsoft.com/office/powerpoint/2010/main" val="2366746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C383-D2B1-A34F-9BD5-47973EDD04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B82EB8-5A33-C244-9109-E159A6736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E1453F-3E68-E94B-A9D0-D3F05C9171A3}"/>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5" name="Footer Placeholder 4">
            <a:extLst>
              <a:ext uri="{FF2B5EF4-FFF2-40B4-BE49-F238E27FC236}">
                <a16:creationId xmlns:a16="http://schemas.microsoft.com/office/drawing/2014/main" id="{3D51B730-B5C4-724C-AF52-066BCB9FA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2BD2F-60C2-B44F-9750-D85956E1EF01}"/>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2749906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5E15-1237-6A43-BD43-903A6EFE83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CD388-EE0F-C042-B61C-E5C103A074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D364B-ACAA-B544-8148-0D6CA34F30FF}"/>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5" name="Footer Placeholder 4">
            <a:extLst>
              <a:ext uri="{FF2B5EF4-FFF2-40B4-BE49-F238E27FC236}">
                <a16:creationId xmlns:a16="http://schemas.microsoft.com/office/drawing/2014/main" id="{131EF02C-7A8F-DF4F-A1F3-144ABB432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36AB7-BAEF-E144-AF2E-85FE5CDC0F9A}"/>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282271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10CBD6-C1C7-2641-B781-4BDDF086E3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64B8E2-D152-7842-AB5A-7B6B5176EE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A2DB3-9F32-F744-A469-676DE45B7E59}"/>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5" name="Footer Placeholder 4">
            <a:extLst>
              <a:ext uri="{FF2B5EF4-FFF2-40B4-BE49-F238E27FC236}">
                <a16:creationId xmlns:a16="http://schemas.microsoft.com/office/drawing/2014/main" id="{18F183B8-CE06-464E-ACE7-5E71D3467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EE3F6-EA35-B849-A964-6DA1A4FACDD1}"/>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280186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0871-7229-4C48-9EA2-EC600D0A2C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90ED7-90B6-E643-B48B-EB5555967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22EB7-E275-3149-86E7-142F2E1F0CDE}"/>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5" name="Footer Placeholder 4">
            <a:extLst>
              <a:ext uri="{FF2B5EF4-FFF2-40B4-BE49-F238E27FC236}">
                <a16:creationId xmlns:a16="http://schemas.microsoft.com/office/drawing/2014/main" id="{BA775E0B-5345-9149-A6D7-B5E905D08C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EF88B-45A2-F645-9EE9-7A65E462CE53}"/>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1813819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3090-637A-3D4A-96D5-A527F806EA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1FC1B4-06A1-784F-9514-FD2AF9CB8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BEE5ED-01A3-0449-B068-6227E0CF7BB5}"/>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5" name="Footer Placeholder 4">
            <a:extLst>
              <a:ext uri="{FF2B5EF4-FFF2-40B4-BE49-F238E27FC236}">
                <a16:creationId xmlns:a16="http://schemas.microsoft.com/office/drawing/2014/main" id="{A018AE8A-9FBF-4645-8607-55048B4A8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BBE17-A19D-144C-9D52-345289DFEAC4}"/>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264716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27D9-FFBC-E047-B681-DED60D745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735ACE-B518-EC4E-9436-FFBEEDCCF3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B63BD6-981D-A540-8E08-DAADB4F78E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A535E6-08EC-3141-87FB-DF79004B20C9}"/>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6" name="Footer Placeholder 5">
            <a:extLst>
              <a:ext uri="{FF2B5EF4-FFF2-40B4-BE49-F238E27FC236}">
                <a16:creationId xmlns:a16="http://schemas.microsoft.com/office/drawing/2014/main" id="{6600CF19-8A25-CE49-A639-161D1BE682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57711-7F10-BA42-AC91-2EC574DCAC6B}"/>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611936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E9D1-9BF9-8849-A3FF-72C6EC3390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F87889-6521-5646-B9DE-A3B30DF91E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28A29-53DE-B74D-BD49-F0EEF2EB08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F8419D-761E-7B40-98B1-FA9CAE0D5A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A84049-32A4-7346-B0BE-5BF5CFFCB5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D0A771-BE38-8B48-8426-2E2E55D4F773}"/>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8" name="Footer Placeholder 7">
            <a:extLst>
              <a:ext uri="{FF2B5EF4-FFF2-40B4-BE49-F238E27FC236}">
                <a16:creationId xmlns:a16="http://schemas.microsoft.com/office/drawing/2014/main" id="{67AA9D77-A43A-124D-B253-99FBEE5C8A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688F7F-2145-914F-A050-F824F1D484A9}"/>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271841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D2D8-8B55-F142-BC27-6DBC1BC457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A02F9D-18B3-5A4A-9BF4-44F53580B5BC}"/>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4" name="Footer Placeholder 3">
            <a:extLst>
              <a:ext uri="{FF2B5EF4-FFF2-40B4-BE49-F238E27FC236}">
                <a16:creationId xmlns:a16="http://schemas.microsoft.com/office/drawing/2014/main" id="{DBF149CE-8F5A-8640-B1CF-9139C4E3AB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B7D68C-EC79-C848-A54F-B755D7A9ECFF}"/>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45943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43E99-5F2D-EC4A-ADD0-E671BA83771A}"/>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3" name="Footer Placeholder 2">
            <a:extLst>
              <a:ext uri="{FF2B5EF4-FFF2-40B4-BE49-F238E27FC236}">
                <a16:creationId xmlns:a16="http://schemas.microsoft.com/office/drawing/2014/main" id="{B50B7321-9546-6F4D-9543-CB63EE5A66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7C8CD9-ED82-CE41-B94E-B527E16071B3}"/>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4167697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B73D9-FEDF-3A46-8315-0D9672B906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8FD64-0DE6-AC4C-B64B-C14115FE93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7C0F3A-6A7A-E64D-924C-032D00F77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BE8F54-B6A3-904F-89D1-A6C4293E50EA}"/>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6" name="Footer Placeholder 5">
            <a:extLst>
              <a:ext uri="{FF2B5EF4-FFF2-40B4-BE49-F238E27FC236}">
                <a16:creationId xmlns:a16="http://schemas.microsoft.com/office/drawing/2014/main" id="{75FAA02C-04E8-334F-8526-AFBF7B51BF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16B7F2-CF0F-814D-BF43-391D02BF147D}"/>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1070979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1592-6E64-5A44-A99C-6DFD085CF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7CF88B-798E-8E4B-8D7D-D2BEC4709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36F663-071B-794B-961C-15D4C758B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A46850-C5C7-A548-8A3C-2F18094FEBDA}"/>
              </a:ext>
            </a:extLst>
          </p:cNvPr>
          <p:cNvSpPr>
            <a:spLocks noGrp="1"/>
          </p:cNvSpPr>
          <p:nvPr>
            <p:ph type="dt" sz="half" idx="10"/>
          </p:nvPr>
        </p:nvSpPr>
        <p:spPr/>
        <p:txBody>
          <a:bodyPr/>
          <a:lstStyle/>
          <a:p>
            <a:fld id="{CAEAF229-5313-9541-AD78-3CD4883BE0C8}" type="datetimeFigureOut">
              <a:rPr lang="en-US" smtClean="0"/>
              <a:t>9/3/21</a:t>
            </a:fld>
            <a:endParaRPr lang="en-US"/>
          </a:p>
        </p:txBody>
      </p:sp>
      <p:sp>
        <p:nvSpPr>
          <p:cNvPr id="6" name="Footer Placeholder 5">
            <a:extLst>
              <a:ext uri="{FF2B5EF4-FFF2-40B4-BE49-F238E27FC236}">
                <a16:creationId xmlns:a16="http://schemas.microsoft.com/office/drawing/2014/main" id="{98092640-6FB7-8E48-AD3D-895EC92EA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056DB8-2DF4-4649-A32E-F39EA05E69C3}"/>
              </a:ext>
            </a:extLst>
          </p:cNvPr>
          <p:cNvSpPr>
            <a:spLocks noGrp="1"/>
          </p:cNvSpPr>
          <p:nvPr>
            <p:ph type="sldNum" sz="quarter" idx="12"/>
          </p:nvPr>
        </p:nvSpPr>
        <p:spPr/>
        <p:txBody>
          <a:bodyPr/>
          <a:lstStyle/>
          <a:p>
            <a:fld id="{EC44C85A-6639-C14A-8BAC-9CA95C3BB402}" type="slidenum">
              <a:rPr lang="en-US" smtClean="0"/>
              <a:t>‹#›</a:t>
            </a:fld>
            <a:endParaRPr lang="en-US"/>
          </a:p>
        </p:txBody>
      </p:sp>
    </p:spTree>
    <p:extLst>
      <p:ext uri="{BB962C8B-B14F-4D97-AF65-F5344CB8AC3E}">
        <p14:creationId xmlns:p14="http://schemas.microsoft.com/office/powerpoint/2010/main" val="2642267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5C556-4897-A345-A3DE-15C7E9495D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F6207B-916E-F545-B656-ECB2A6EE6F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2D581E-272D-F544-B61D-A98260EE0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AF229-5313-9541-AD78-3CD4883BE0C8}" type="datetimeFigureOut">
              <a:rPr lang="en-US" smtClean="0"/>
              <a:t>9/3/21</a:t>
            </a:fld>
            <a:endParaRPr lang="en-US"/>
          </a:p>
        </p:txBody>
      </p:sp>
      <p:sp>
        <p:nvSpPr>
          <p:cNvPr id="5" name="Footer Placeholder 4">
            <a:extLst>
              <a:ext uri="{FF2B5EF4-FFF2-40B4-BE49-F238E27FC236}">
                <a16:creationId xmlns:a16="http://schemas.microsoft.com/office/drawing/2014/main" id="{66965BB2-53A1-CD40-9C6F-0F5636E83F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17CF90-CAB9-DA4B-AD95-F38D3C0073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4C85A-6639-C14A-8BAC-9CA95C3BB402}" type="slidenum">
              <a:rPr lang="en-US" smtClean="0"/>
              <a:t>‹#›</a:t>
            </a:fld>
            <a:endParaRPr lang="en-US"/>
          </a:p>
        </p:txBody>
      </p:sp>
    </p:spTree>
    <p:extLst>
      <p:ext uri="{BB962C8B-B14F-4D97-AF65-F5344CB8AC3E}">
        <p14:creationId xmlns:p14="http://schemas.microsoft.com/office/powerpoint/2010/main" val="1309650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2NC1QOXmc5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string-db.org/cgi/help.pl" TargetMode="External"/><Relationship Id="rId5" Type="http://schemas.openxmlformats.org/officeDocument/2006/relationships/hyperlink" Target="https://www.youtube.com/watch?v=jUTF9tbb-nQ" TargetMode="External"/><Relationship Id="rId4" Type="http://schemas.openxmlformats.org/officeDocument/2006/relationships/hyperlink" Target="https://www.youtube.com/watch?v=o208DwyFbN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string-db.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9B82-50E9-8244-8646-D0F5F3C4FB91}"/>
              </a:ext>
            </a:extLst>
          </p:cNvPr>
          <p:cNvSpPr>
            <a:spLocks noGrp="1"/>
          </p:cNvSpPr>
          <p:nvPr>
            <p:ph type="ctrTitle"/>
          </p:nvPr>
        </p:nvSpPr>
        <p:spPr/>
        <p:txBody>
          <a:bodyPr/>
          <a:lstStyle/>
          <a:p>
            <a:r>
              <a:rPr lang="en-US" dirty="0"/>
              <a:t>STRING-DB gene set enrichment</a:t>
            </a:r>
          </a:p>
        </p:txBody>
      </p:sp>
      <p:sp>
        <p:nvSpPr>
          <p:cNvPr id="3" name="Subtitle 2">
            <a:extLst>
              <a:ext uri="{FF2B5EF4-FFF2-40B4-BE49-F238E27FC236}">
                <a16:creationId xmlns:a16="http://schemas.microsoft.com/office/drawing/2014/main" id="{82BA97D7-AEC2-D244-9657-E58E16C6DEBA}"/>
              </a:ext>
            </a:extLst>
          </p:cNvPr>
          <p:cNvSpPr>
            <a:spLocks noGrp="1"/>
          </p:cNvSpPr>
          <p:nvPr>
            <p:ph type="subTitle" idx="1"/>
          </p:nvPr>
        </p:nvSpPr>
        <p:spPr/>
        <p:txBody>
          <a:bodyPr/>
          <a:lstStyle/>
          <a:p>
            <a:r>
              <a:rPr lang="en-US" dirty="0"/>
              <a:t>Phil Wilmarth</a:t>
            </a:r>
          </a:p>
          <a:p>
            <a:r>
              <a:rPr lang="en-US" dirty="0"/>
              <a:t>PSR Core, OHSU</a:t>
            </a:r>
          </a:p>
          <a:p>
            <a:r>
              <a:rPr lang="en-US" dirty="0"/>
              <a:t>September 3, 2021</a:t>
            </a:r>
          </a:p>
        </p:txBody>
      </p:sp>
    </p:spTree>
    <p:extLst>
      <p:ext uri="{BB962C8B-B14F-4D97-AF65-F5344CB8AC3E}">
        <p14:creationId xmlns:p14="http://schemas.microsoft.com/office/powerpoint/2010/main" val="38846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E6FD9-9AAC-A641-9127-0F5B204E67D0}"/>
              </a:ext>
            </a:extLst>
          </p:cNvPr>
          <p:cNvSpPr>
            <a:spLocks noGrp="1"/>
          </p:cNvSpPr>
          <p:nvPr>
            <p:ph type="title"/>
          </p:nvPr>
        </p:nvSpPr>
        <p:spPr/>
        <p:txBody>
          <a:bodyPr/>
          <a:lstStyle/>
          <a:p>
            <a:r>
              <a:rPr lang="en-US" dirty="0"/>
              <a:t>Some background videos</a:t>
            </a:r>
          </a:p>
        </p:txBody>
      </p:sp>
      <p:sp>
        <p:nvSpPr>
          <p:cNvPr id="3" name="Content Placeholder 2">
            <a:extLst>
              <a:ext uri="{FF2B5EF4-FFF2-40B4-BE49-F238E27FC236}">
                <a16:creationId xmlns:a16="http://schemas.microsoft.com/office/drawing/2014/main" id="{DE1E2866-5E20-FC4F-B520-0448C6CF4C8E}"/>
              </a:ext>
            </a:extLst>
          </p:cNvPr>
          <p:cNvSpPr>
            <a:spLocks noGrp="1"/>
          </p:cNvSpPr>
          <p:nvPr>
            <p:ph idx="1"/>
          </p:nvPr>
        </p:nvSpPr>
        <p:spPr>
          <a:xfrm>
            <a:off x="838200" y="1784529"/>
            <a:ext cx="10515600" cy="4351338"/>
          </a:xfrm>
        </p:spPr>
        <p:txBody>
          <a:bodyPr/>
          <a:lstStyle/>
          <a:p>
            <a:r>
              <a:rPr lang="en-US" dirty="0"/>
              <a:t>Enrichment analysis basics</a:t>
            </a:r>
          </a:p>
          <a:p>
            <a:pPr lvl="1"/>
            <a:r>
              <a:rPr lang="en-US" u="sng" dirty="0">
                <a:hlinkClick r:id="rId3"/>
              </a:rPr>
              <a:t>https://www.youtube.com/watch?v=2NC1QOXmc5o</a:t>
            </a:r>
            <a:r>
              <a:rPr lang="en-US" dirty="0"/>
              <a:t> </a:t>
            </a:r>
          </a:p>
          <a:p>
            <a:r>
              <a:rPr lang="en-US" dirty="0"/>
              <a:t>Introduction to STRING DB</a:t>
            </a:r>
          </a:p>
          <a:p>
            <a:pPr lvl="1"/>
            <a:r>
              <a:rPr lang="en-US" u="sng" dirty="0">
                <a:hlinkClick r:id="rId4"/>
              </a:rPr>
              <a:t>https://www.youtube.com/watch?v=o208DwyFbNk</a:t>
            </a:r>
            <a:r>
              <a:rPr lang="en-US" dirty="0"/>
              <a:t> </a:t>
            </a:r>
          </a:p>
          <a:p>
            <a:r>
              <a:rPr lang="en-US" dirty="0"/>
              <a:t>Enrichment analysis with STRING</a:t>
            </a:r>
          </a:p>
          <a:p>
            <a:pPr lvl="1"/>
            <a:r>
              <a:rPr lang="en-US" u="sng" dirty="0">
                <a:hlinkClick r:id="rId5"/>
              </a:rPr>
              <a:t>https://www.youtube.com/watch?v=jUTF9tbb-nQ</a:t>
            </a:r>
            <a:endParaRPr lang="en-US" u="sng" dirty="0"/>
          </a:p>
          <a:p>
            <a:pPr lvl="1"/>
            <a:endParaRPr lang="en-US" dirty="0"/>
          </a:p>
          <a:p>
            <a:r>
              <a:rPr lang="en-US" dirty="0"/>
              <a:t>The online help center</a:t>
            </a:r>
          </a:p>
          <a:p>
            <a:pPr lvl="1"/>
            <a:r>
              <a:rPr lang="en-US" dirty="0">
                <a:hlinkClick r:id="rId6"/>
              </a:rPr>
              <a:t>https://www.string-db.org/cgi/help.pl</a:t>
            </a:r>
            <a:endParaRPr lang="en-US" dirty="0"/>
          </a:p>
        </p:txBody>
      </p:sp>
    </p:spTree>
    <p:extLst>
      <p:ext uri="{BB962C8B-B14F-4D97-AF65-F5344CB8AC3E}">
        <p14:creationId xmlns:p14="http://schemas.microsoft.com/office/powerpoint/2010/main" val="307034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1C25-C1E0-9941-A970-2AD699D68286}"/>
              </a:ext>
            </a:extLst>
          </p:cNvPr>
          <p:cNvSpPr>
            <a:spLocks noGrp="1"/>
          </p:cNvSpPr>
          <p:nvPr>
            <p:ph type="title"/>
          </p:nvPr>
        </p:nvSpPr>
        <p:spPr/>
        <p:txBody>
          <a:bodyPr/>
          <a:lstStyle/>
          <a:p>
            <a:r>
              <a:rPr lang="en-US" dirty="0"/>
              <a:t>Why gene set enrichment analysis</a:t>
            </a:r>
          </a:p>
        </p:txBody>
      </p:sp>
      <p:sp>
        <p:nvSpPr>
          <p:cNvPr id="3" name="Content Placeholder 2">
            <a:extLst>
              <a:ext uri="{FF2B5EF4-FFF2-40B4-BE49-F238E27FC236}">
                <a16:creationId xmlns:a16="http://schemas.microsoft.com/office/drawing/2014/main" id="{6EB62431-B0E2-3C4C-A90D-EB3442C2D744}"/>
              </a:ext>
            </a:extLst>
          </p:cNvPr>
          <p:cNvSpPr>
            <a:spLocks noGrp="1"/>
          </p:cNvSpPr>
          <p:nvPr>
            <p:ph idx="1"/>
          </p:nvPr>
        </p:nvSpPr>
        <p:spPr/>
        <p:txBody>
          <a:bodyPr/>
          <a:lstStyle/>
          <a:p>
            <a:r>
              <a:rPr lang="en-US" dirty="0"/>
              <a:t>Compatible with PAW proteomics results files and edgeR testing</a:t>
            </a:r>
          </a:p>
          <a:p>
            <a:r>
              <a:rPr lang="en-US" dirty="0"/>
              <a:t>Biology is about collectivity not single genes/proteins</a:t>
            </a:r>
          </a:p>
          <a:p>
            <a:pPr lvl="1"/>
            <a:r>
              <a:rPr lang="en-US" dirty="0"/>
              <a:t>Collectivity is a powerful noise filter</a:t>
            </a:r>
          </a:p>
          <a:p>
            <a:r>
              <a:rPr lang="en-US" dirty="0"/>
              <a:t>Log2 (fold change) is a sensible ranking function</a:t>
            </a:r>
          </a:p>
          <a:p>
            <a:pPr lvl="1"/>
            <a:r>
              <a:rPr lang="en-US" dirty="0"/>
              <a:t>We need to verify that data is well normalized</a:t>
            </a:r>
          </a:p>
          <a:p>
            <a:pPr lvl="1"/>
            <a:r>
              <a:rPr lang="en-US" dirty="0"/>
              <a:t>We need to verify that within-group replicates are similar</a:t>
            </a:r>
          </a:p>
          <a:p>
            <a:pPr lvl="2"/>
            <a:r>
              <a:rPr lang="en-US" dirty="0"/>
              <a:t>We want averages per group to be meaningful</a:t>
            </a:r>
          </a:p>
          <a:p>
            <a:pPr lvl="1"/>
            <a:r>
              <a:rPr lang="en-US" dirty="0"/>
              <a:t>We need to verify that there are likely differences between groups </a:t>
            </a:r>
          </a:p>
          <a:p>
            <a:pPr lvl="2"/>
            <a:r>
              <a:rPr lang="en-US" dirty="0"/>
              <a:t>clustering, scatter plots, sensible numbers of DE candidates, etc.</a:t>
            </a:r>
          </a:p>
          <a:p>
            <a:r>
              <a:rPr lang="en-US" dirty="0"/>
              <a:t>See https://</a:t>
            </a:r>
            <a:r>
              <a:rPr lang="en-US" dirty="0" err="1"/>
              <a:t>en.wikipedia.org</a:t>
            </a:r>
            <a:r>
              <a:rPr lang="en-US" dirty="0"/>
              <a:t>/wiki/</a:t>
            </a:r>
            <a:r>
              <a:rPr lang="en-US" dirty="0" err="1"/>
              <a:t>Gene_set_enrichment_analysis</a:t>
            </a:r>
            <a:endParaRPr lang="en-US" dirty="0"/>
          </a:p>
          <a:p>
            <a:endParaRPr lang="en-US" dirty="0"/>
          </a:p>
        </p:txBody>
      </p:sp>
    </p:spTree>
    <p:extLst>
      <p:ext uri="{BB962C8B-B14F-4D97-AF65-F5344CB8AC3E}">
        <p14:creationId xmlns:p14="http://schemas.microsoft.com/office/powerpoint/2010/main" val="375572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B1229E71-7197-CB43-97CD-A7CAC6CA719D}"/>
              </a:ext>
            </a:extLst>
          </p:cNvPr>
          <p:cNvPicPr>
            <a:picLocks noChangeAspect="1"/>
          </p:cNvPicPr>
          <p:nvPr/>
        </p:nvPicPr>
        <p:blipFill>
          <a:blip r:embed="rId3"/>
          <a:stretch>
            <a:fillRect/>
          </a:stretch>
        </p:blipFill>
        <p:spPr>
          <a:xfrm>
            <a:off x="3933979" y="0"/>
            <a:ext cx="8258021" cy="6858000"/>
          </a:xfrm>
          <a:prstGeom prst="rect">
            <a:avLst/>
          </a:prstGeom>
        </p:spPr>
      </p:pic>
      <p:sp>
        <p:nvSpPr>
          <p:cNvPr id="4" name="Oval 3">
            <a:extLst>
              <a:ext uri="{FF2B5EF4-FFF2-40B4-BE49-F238E27FC236}">
                <a16:creationId xmlns:a16="http://schemas.microsoft.com/office/drawing/2014/main" id="{DEEB9AE1-E329-2F41-99AC-6A47F8D7349E}"/>
              </a:ext>
            </a:extLst>
          </p:cNvPr>
          <p:cNvSpPr/>
          <p:nvPr/>
        </p:nvSpPr>
        <p:spPr>
          <a:xfrm>
            <a:off x="7222161" y="3134709"/>
            <a:ext cx="1553977" cy="5649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6ABA57-006C-2347-9383-C0A084E5B6FB}"/>
              </a:ext>
            </a:extLst>
          </p:cNvPr>
          <p:cNvSpPr txBox="1"/>
          <p:nvPr/>
        </p:nvSpPr>
        <p:spPr>
          <a:xfrm>
            <a:off x="294290" y="735725"/>
            <a:ext cx="2778838" cy="1200329"/>
          </a:xfrm>
          <a:prstGeom prst="rect">
            <a:avLst/>
          </a:prstGeom>
          <a:noFill/>
        </p:spPr>
        <p:txBody>
          <a:bodyPr wrap="none" rtlCol="0">
            <a:spAutoFit/>
          </a:bodyPr>
          <a:lstStyle/>
          <a:p>
            <a:r>
              <a:rPr lang="en-US" dirty="0"/>
              <a:t>Go to </a:t>
            </a:r>
            <a:r>
              <a:rPr lang="en-US" dirty="0">
                <a:hlinkClick r:id="rId4"/>
              </a:rPr>
              <a:t>https://string-db.org/</a:t>
            </a:r>
            <a:endParaRPr lang="en-US" dirty="0"/>
          </a:p>
          <a:p>
            <a:endParaRPr lang="en-US" dirty="0"/>
          </a:p>
          <a:p>
            <a:r>
              <a:rPr lang="en-US" dirty="0"/>
              <a:t>Click on SEARCH button</a:t>
            </a:r>
          </a:p>
          <a:p>
            <a:endParaRPr lang="en-US" dirty="0"/>
          </a:p>
        </p:txBody>
      </p:sp>
    </p:spTree>
    <p:extLst>
      <p:ext uri="{BB962C8B-B14F-4D97-AF65-F5344CB8AC3E}">
        <p14:creationId xmlns:p14="http://schemas.microsoft.com/office/powerpoint/2010/main" val="94062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 Teams&#10;&#10;Description automatically generated">
            <a:extLst>
              <a:ext uri="{FF2B5EF4-FFF2-40B4-BE49-F238E27FC236}">
                <a16:creationId xmlns:a16="http://schemas.microsoft.com/office/drawing/2014/main" id="{A2BB69AE-B514-A441-9157-CA1128DE4A59}"/>
              </a:ext>
            </a:extLst>
          </p:cNvPr>
          <p:cNvPicPr>
            <a:picLocks noChangeAspect="1"/>
          </p:cNvPicPr>
          <p:nvPr/>
        </p:nvPicPr>
        <p:blipFill>
          <a:blip r:embed="rId3"/>
          <a:stretch>
            <a:fillRect/>
          </a:stretch>
        </p:blipFill>
        <p:spPr>
          <a:xfrm>
            <a:off x="3933979" y="0"/>
            <a:ext cx="8258021" cy="6858000"/>
          </a:xfrm>
          <a:prstGeom prst="rect">
            <a:avLst/>
          </a:prstGeom>
        </p:spPr>
      </p:pic>
      <p:sp>
        <p:nvSpPr>
          <p:cNvPr id="4" name="TextBox 3">
            <a:extLst>
              <a:ext uri="{FF2B5EF4-FFF2-40B4-BE49-F238E27FC236}">
                <a16:creationId xmlns:a16="http://schemas.microsoft.com/office/drawing/2014/main" id="{6D32F1A2-32C1-654A-B775-B73CA279B008}"/>
              </a:ext>
            </a:extLst>
          </p:cNvPr>
          <p:cNvSpPr txBox="1"/>
          <p:nvPr/>
        </p:nvSpPr>
        <p:spPr>
          <a:xfrm>
            <a:off x="294290" y="735725"/>
            <a:ext cx="3536224" cy="4524315"/>
          </a:xfrm>
          <a:prstGeom prst="rect">
            <a:avLst/>
          </a:prstGeom>
          <a:noFill/>
        </p:spPr>
        <p:txBody>
          <a:bodyPr wrap="none" rtlCol="0">
            <a:spAutoFit/>
          </a:bodyPr>
          <a:lstStyle/>
          <a:p>
            <a:r>
              <a:rPr lang="en-US" dirty="0"/>
              <a:t>Select “Proteins with Values/Ranks”</a:t>
            </a:r>
            <a:br>
              <a:rPr lang="en-US" dirty="0"/>
            </a:br>
            <a:r>
              <a:rPr lang="en-US" dirty="0"/>
              <a:t>from left side list</a:t>
            </a:r>
          </a:p>
          <a:p>
            <a:endParaRPr lang="en-US" dirty="0"/>
          </a:p>
          <a:p>
            <a:r>
              <a:rPr lang="en-US" dirty="0"/>
              <a:t>UniProt human accessions will be</a:t>
            </a:r>
            <a:br>
              <a:rPr lang="en-US" dirty="0"/>
            </a:br>
            <a:r>
              <a:rPr lang="en-US" dirty="0"/>
              <a:t>recognized by STRING</a:t>
            </a:r>
          </a:p>
          <a:p>
            <a:endParaRPr lang="en-US" dirty="0"/>
          </a:p>
          <a:p>
            <a:r>
              <a:rPr lang="en-US" dirty="0"/>
              <a:t>Log2 fold change will be a good</a:t>
            </a:r>
            <a:br>
              <a:rPr lang="en-US" dirty="0"/>
            </a:br>
            <a:r>
              <a:rPr lang="en-US" dirty="0"/>
              <a:t>ranking function for the set </a:t>
            </a:r>
            <a:br>
              <a:rPr lang="en-US" dirty="0"/>
            </a:br>
            <a:r>
              <a:rPr lang="en-US" dirty="0"/>
              <a:t>enrichment testing</a:t>
            </a:r>
          </a:p>
          <a:p>
            <a:endParaRPr lang="en-US" dirty="0"/>
          </a:p>
          <a:p>
            <a:r>
              <a:rPr lang="en-US" dirty="0"/>
              <a:t>Paste Accession, log2FC value pairs</a:t>
            </a:r>
            <a:br>
              <a:rPr lang="en-US" dirty="0"/>
            </a:br>
            <a:r>
              <a:rPr lang="en-US" dirty="0"/>
              <a:t>into top input box</a:t>
            </a:r>
          </a:p>
          <a:p>
            <a:endParaRPr lang="en-US" dirty="0"/>
          </a:p>
          <a:p>
            <a:r>
              <a:rPr lang="en-US" dirty="0"/>
              <a:t>Select “Homo sapiens” organism</a:t>
            </a:r>
          </a:p>
          <a:p>
            <a:endParaRPr lang="en-US" dirty="0"/>
          </a:p>
          <a:p>
            <a:r>
              <a:rPr lang="en-US" dirty="0"/>
              <a:t>Click SEARCH button</a:t>
            </a:r>
          </a:p>
        </p:txBody>
      </p:sp>
      <p:cxnSp>
        <p:nvCxnSpPr>
          <p:cNvPr id="7" name="Straight Arrow Connector 6">
            <a:extLst>
              <a:ext uri="{FF2B5EF4-FFF2-40B4-BE49-F238E27FC236}">
                <a16:creationId xmlns:a16="http://schemas.microsoft.com/office/drawing/2014/main" id="{DCDF5C54-9363-4B4D-B3FF-E270D07A6D67}"/>
              </a:ext>
            </a:extLst>
          </p:cNvPr>
          <p:cNvCxnSpPr/>
          <p:nvPr/>
        </p:nvCxnSpPr>
        <p:spPr>
          <a:xfrm flipH="1">
            <a:off x="8912772" y="3005959"/>
            <a:ext cx="78827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67525A7-9801-9840-B95C-1DAC160DBB22}"/>
              </a:ext>
            </a:extLst>
          </p:cNvPr>
          <p:cNvSpPr/>
          <p:nvPr/>
        </p:nvSpPr>
        <p:spPr>
          <a:xfrm>
            <a:off x="7800230" y="3894082"/>
            <a:ext cx="702639" cy="2942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5F80040-D67C-8A41-8D1A-51CFFA00B7C9}"/>
              </a:ext>
            </a:extLst>
          </p:cNvPr>
          <p:cNvSpPr/>
          <p:nvPr/>
        </p:nvSpPr>
        <p:spPr>
          <a:xfrm>
            <a:off x="7704083" y="4508939"/>
            <a:ext cx="1996965" cy="3678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205CD63-B620-FB4D-9602-F35AB3E2B89C}"/>
              </a:ext>
            </a:extLst>
          </p:cNvPr>
          <p:cNvSpPr/>
          <p:nvPr/>
        </p:nvSpPr>
        <p:spPr>
          <a:xfrm>
            <a:off x="5493209" y="2277584"/>
            <a:ext cx="1496170" cy="2942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376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0090BADD-4D79-7A48-91A7-D7CA82D2CB97}"/>
              </a:ext>
            </a:extLst>
          </p:cNvPr>
          <p:cNvPicPr>
            <a:picLocks noChangeAspect="1"/>
          </p:cNvPicPr>
          <p:nvPr/>
        </p:nvPicPr>
        <p:blipFill>
          <a:blip r:embed="rId3"/>
          <a:stretch>
            <a:fillRect/>
          </a:stretch>
        </p:blipFill>
        <p:spPr>
          <a:xfrm>
            <a:off x="3933979" y="0"/>
            <a:ext cx="8258021" cy="6858000"/>
          </a:xfrm>
          <a:prstGeom prst="rect">
            <a:avLst/>
          </a:prstGeom>
        </p:spPr>
      </p:pic>
      <p:sp>
        <p:nvSpPr>
          <p:cNvPr id="4" name="TextBox 3">
            <a:extLst>
              <a:ext uri="{FF2B5EF4-FFF2-40B4-BE49-F238E27FC236}">
                <a16:creationId xmlns:a16="http://schemas.microsoft.com/office/drawing/2014/main" id="{D6335F5B-6551-7B4E-938D-376AF8D6AA77}"/>
              </a:ext>
            </a:extLst>
          </p:cNvPr>
          <p:cNvSpPr txBox="1"/>
          <p:nvPr/>
        </p:nvSpPr>
        <p:spPr>
          <a:xfrm>
            <a:off x="588579" y="725214"/>
            <a:ext cx="2725874" cy="1200329"/>
          </a:xfrm>
          <a:prstGeom prst="rect">
            <a:avLst/>
          </a:prstGeom>
          <a:noFill/>
        </p:spPr>
        <p:txBody>
          <a:bodyPr wrap="none" rtlCol="0">
            <a:spAutoFit/>
          </a:bodyPr>
          <a:lstStyle/>
          <a:p>
            <a:r>
              <a:rPr lang="en-US" dirty="0"/>
              <a:t>You will see the accession</a:t>
            </a:r>
            <a:br>
              <a:rPr lang="en-US" dirty="0"/>
            </a:br>
            <a:r>
              <a:rPr lang="en-US" dirty="0"/>
              <a:t>mapping results</a:t>
            </a:r>
          </a:p>
          <a:p>
            <a:endParaRPr lang="en-US" dirty="0"/>
          </a:p>
          <a:p>
            <a:r>
              <a:rPr lang="en-US" dirty="0"/>
              <a:t>Click the CONTINUE button</a:t>
            </a:r>
          </a:p>
        </p:txBody>
      </p:sp>
      <p:sp>
        <p:nvSpPr>
          <p:cNvPr id="5" name="Rounded Rectangle 4">
            <a:extLst>
              <a:ext uri="{FF2B5EF4-FFF2-40B4-BE49-F238E27FC236}">
                <a16:creationId xmlns:a16="http://schemas.microsoft.com/office/drawing/2014/main" id="{2803F5EA-D0FB-4F42-ACE6-A5EFD6CB4B66}"/>
              </a:ext>
            </a:extLst>
          </p:cNvPr>
          <p:cNvSpPr/>
          <p:nvPr/>
        </p:nvSpPr>
        <p:spPr>
          <a:xfrm>
            <a:off x="9627476" y="1355834"/>
            <a:ext cx="893379" cy="4309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992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9915EBFC-7C75-3F43-AE21-D4492EDB612B}"/>
              </a:ext>
            </a:extLst>
          </p:cNvPr>
          <p:cNvPicPr>
            <a:picLocks noChangeAspect="1"/>
          </p:cNvPicPr>
          <p:nvPr/>
        </p:nvPicPr>
        <p:blipFill>
          <a:blip r:embed="rId3"/>
          <a:stretch>
            <a:fillRect/>
          </a:stretch>
        </p:blipFill>
        <p:spPr>
          <a:xfrm>
            <a:off x="3933979" y="0"/>
            <a:ext cx="8258021" cy="6858000"/>
          </a:xfrm>
          <a:prstGeom prst="rect">
            <a:avLst/>
          </a:prstGeom>
        </p:spPr>
      </p:pic>
      <p:sp>
        <p:nvSpPr>
          <p:cNvPr id="4" name="TextBox 3">
            <a:extLst>
              <a:ext uri="{FF2B5EF4-FFF2-40B4-BE49-F238E27FC236}">
                <a16:creationId xmlns:a16="http://schemas.microsoft.com/office/drawing/2014/main" id="{F2609BB2-C72F-2F49-A489-47A5FFF27027}"/>
              </a:ext>
            </a:extLst>
          </p:cNvPr>
          <p:cNvSpPr txBox="1"/>
          <p:nvPr/>
        </p:nvSpPr>
        <p:spPr>
          <a:xfrm>
            <a:off x="525517" y="630621"/>
            <a:ext cx="3087320" cy="2862322"/>
          </a:xfrm>
          <a:prstGeom prst="rect">
            <a:avLst/>
          </a:prstGeom>
          <a:noFill/>
        </p:spPr>
        <p:txBody>
          <a:bodyPr wrap="none" rtlCol="0">
            <a:spAutoFit/>
          </a:bodyPr>
          <a:lstStyle/>
          <a:p>
            <a:r>
              <a:rPr lang="en-US" dirty="0"/>
              <a:t>You will see the results of the</a:t>
            </a:r>
            <a:br>
              <a:rPr lang="en-US" dirty="0"/>
            </a:br>
            <a:r>
              <a:rPr lang="en-US" dirty="0"/>
              <a:t>gene set enrichment analysis</a:t>
            </a:r>
            <a:br>
              <a:rPr lang="en-US" dirty="0"/>
            </a:br>
            <a:br>
              <a:rPr lang="en-US" dirty="0"/>
            </a:br>
            <a:r>
              <a:rPr lang="en-US" dirty="0"/>
              <a:t>There are GO terms, pathways,</a:t>
            </a:r>
            <a:br>
              <a:rPr lang="en-US" dirty="0"/>
            </a:br>
            <a:r>
              <a:rPr lang="en-US" dirty="0"/>
              <a:t>and other categories</a:t>
            </a:r>
          </a:p>
          <a:p>
            <a:endParaRPr lang="en-US" dirty="0"/>
          </a:p>
          <a:p>
            <a:r>
              <a:rPr lang="en-US" dirty="0"/>
              <a:t>Roll over items on the screen</a:t>
            </a:r>
            <a:br>
              <a:rPr lang="en-US" dirty="0"/>
            </a:br>
            <a:r>
              <a:rPr lang="en-US" dirty="0"/>
              <a:t>(such as gas transport) and</a:t>
            </a:r>
            <a:br>
              <a:rPr lang="en-US" dirty="0"/>
            </a:br>
            <a:r>
              <a:rPr lang="en-US" dirty="0"/>
              <a:t>see related things get </a:t>
            </a:r>
            <a:br>
              <a:rPr lang="en-US" dirty="0"/>
            </a:br>
            <a:r>
              <a:rPr lang="en-US" dirty="0"/>
              <a:t>highlighted in other views</a:t>
            </a:r>
          </a:p>
        </p:txBody>
      </p:sp>
    </p:spTree>
    <p:extLst>
      <p:ext uri="{BB962C8B-B14F-4D97-AF65-F5344CB8AC3E}">
        <p14:creationId xmlns:p14="http://schemas.microsoft.com/office/powerpoint/2010/main" val="3287192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798669E-F957-BE41-ADB1-0D7B3B8E4CD9}"/>
              </a:ext>
            </a:extLst>
          </p:cNvPr>
          <p:cNvPicPr>
            <a:picLocks noChangeAspect="1"/>
          </p:cNvPicPr>
          <p:nvPr/>
        </p:nvPicPr>
        <p:blipFill>
          <a:blip r:embed="rId3"/>
          <a:stretch>
            <a:fillRect/>
          </a:stretch>
        </p:blipFill>
        <p:spPr>
          <a:xfrm>
            <a:off x="3933979" y="0"/>
            <a:ext cx="8258021" cy="6858000"/>
          </a:xfrm>
          <a:prstGeom prst="rect">
            <a:avLst/>
          </a:prstGeom>
        </p:spPr>
      </p:pic>
      <p:sp>
        <p:nvSpPr>
          <p:cNvPr id="4" name="Rounded Rectangle 3">
            <a:extLst>
              <a:ext uri="{FF2B5EF4-FFF2-40B4-BE49-F238E27FC236}">
                <a16:creationId xmlns:a16="http://schemas.microsoft.com/office/drawing/2014/main" id="{5A1AA318-703D-E94B-AB8D-EF6E1BBD686A}"/>
              </a:ext>
            </a:extLst>
          </p:cNvPr>
          <p:cNvSpPr/>
          <p:nvPr/>
        </p:nvSpPr>
        <p:spPr>
          <a:xfrm>
            <a:off x="6831724" y="4687614"/>
            <a:ext cx="4981904" cy="1828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AEFB64-C4D3-A740-A134-86B9AEB0FED4}"/>
              </a:ext>
            </a:extLst>
          </p:cNvPr>
          <p:cNvSpPr txBox="1"/>
          <p:nvPr/>
        </p:nvSpPr>
        <p:spPr>
          <a:xfrm>
            <a:off x="399393" y="536028"/>
            <a:ext cx="2642647" cy="1200329"/>
          </a:xfrm>
          <a:prstGeom prst="rect">
            <a:avLst/>
          </a:prstGeom>
          <a:noFill/>
        </p:spPr>
        <p:txBody>
          <a:bodyPr wrap="none" rtlCol="0">
            <a:spAutoFit/>
          </a:bodyPr>
          <a:lstStyle/>
          <a:p>
            <a:r>
              <a:rPr lang="en-US" dirty="0"/>
              <a:t>You can save the results in</a:t>
            </a:r>
            <a:br>
              <a:rPr lang="en-US" dirty="0"/>
            </a:br>
            <a:r>
              <a:rPr lang="en-US" dirty="0"/>
              <a:t>various ways via the </a:t>
            </a:r>
            <a:br>
              <a:rPr lang="en-US" dirty="0"/>
            </a:br>
            <a:r>
              <a:rPr lang="en-US" dirty="0"/>
              <a:t>“Save / Export” frame at</a:t>
            </a:r>
            <a:br>
              <a:rPr lang="en-US" dirty="0"/>
            </a:br>
            <a:r>
              <a:rPr lang="en-US" dirty="0"/>
              <a:t>the bottom</a:t>
            </a:r>
          </a:p>
        </p:txBody>
      </p:sp>
    </p:spTree>
    <p:extLst>
      <p:ext uri="{BB962C8B-B14F-4D97-AF65-F5344CB8AC3E}">
        <p14:creationId xmlns:p14="http://schemas.microsoft.com/office/powerpoint/2010/main" val="3653988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t&amp;#39;s all Folks! | Looney Tunes Wiki | Fandom">
            <a:extLst>
              <a:ext uri="{FF2B5EF4-FFF2-40B4-BE49-F238E27FC236}">
                <a16:creationId xmlns:a16="http://schemas.microsoft.com/office/drawing/2014/main" id="{78FD7368-CC63-BE48-9353-907373321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751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1092</Words>
  <Application>Microsoft Macintosh PowerPoint</Application>
  <PresentationFormat>Widescreen</PresentationFormat>
  <Paragraphs>62</Paragraphs>
  <Slides>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STRING-DB gene set enrichment</vt:lpstr>
      <vt:lpstr>Some background videos</vt:lpstr>
      <vt:lpstr>Why gene set enrichment analysis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ROBE-875 STRING gene set enrichment</dc:title>
  <dc:creator>Phillip Wilmarth</dc:creator>
  <cp:lastModifiedBy>Phillip Wilmarth</cp:lastModifiedBy>
  <cp:revision>5</cp:revision>
  <dcterms:created xsi:type="dcterms:W3CDTF">2021-09-02T22:49:04Z</dcterms:created>
  <dcterms:modified xsi:type="dcterms:W3CDTF">2021-09-03T22:20:56Z</dcterms:modified>
</cp:coreProperties>
</file>